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86" r:id="rId3"/>
    <p:sldId id="257" r:id="rId4"/>
    <p:sldId id="287" r:id="rId5"/>
    <p:sldId id="289" r:id="rId6"/>
    <p:sldId id="288" r:id="rId7"/>
    <p:sldId id="291" r:id="rId8"/>
    <p:sldId id="265" r:id="rId9"/>
    <p:sldId id="296" r:id="rId10"/>
    <p:sldId id="258" r:id="rId11"/>
    <p:sldId id="297" r:id="rId12"/>
    <p:sldId id="280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swald" panose="020B0604020202020204" charset="0"/>
      <p:regular r:id="rId19"/>
      <p:bold r:id="rId20"/>
    </p:embeddedFont>
    <p:embeddedFont>
      <p:font typeface="Source Sans Pro" panose="020B0503030403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8687A4-B2BB-4BDF-BF7C-32F4E9D5D603}">
  <a:tblStyle styleId="{558687A4-B2BB-4BDF-BF7C-32F4E9D5D6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249" autoAdjust="0"/>
  </p:normalViewPr>
  <p:slideViewPr>
    <p:cSldViewPr snapToGrid="0">
      <p:cViewPr varScale="1">
        <p:scale>
          <a:sx n="134" d="100"/>
          <a:sy n="134" d="100"/>
        </p:scale>
        <p:origin x="478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0000"/>
                </a:solidFill>
              </a:rPr>
              <a:t>We need to include our overall findings and include it here. Basically, when they read this slide they don’t have to read the rest of the slides. </a:t>
            </a:r>
            <a:endParaRPr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52827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1586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533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7253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5" name="Google Shape;35;p2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6" name="Google Shape;36;p2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AF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00CE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00CE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2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0" name="Google Shape;40;p2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" name="Google Shape;41;p2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" name="Google Shape;42;p2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3" name="Google Shape;43;p2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4" name="Google Shape;44;p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AFF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 txBox="1">
            <a:spLocks noGrp="1"/>
          </p:cNvSpPr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63" name="Google Shape;163;p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164" name="Google Shape;164;p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5" name="Google Shape;165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AF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00CE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00CE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9" name="Google Shape;169;p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0" name="Google Shape;170;p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1" name="Google Shape;171;p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72" name="Google Shape;172;p5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173" name="Google Shape;173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AFF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6"/>
          <p:cNvSpPr txBox="1">
            <a:spLocks noGrp="1"/>
          </p:cNvSpPr>
          <p:nvPr>
            <p:ph type="body" idx="1"/>
          </p:nvPr>
        </p:nvSpPr>
        <p:spPr>
          <a:xfrm>
            <a:off x="1131500" y="1552950"/>
            <a:ext cx="3339900" cy="26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6" name="Google Shape;206;p6"/>
          <p:cNvSpPr txBox="1">
            <a:spLocks noGrp="1"/>
          </p:cNvSpPr>
          <p:nvPr>
            <p:ph type="body" idx="2"/>
          </p:nvPr>
        </p:nvSpPr>
        <p:spPr>
          <a:xfrm>
            <a:off x="4672563" y="1552950"/>
            <a:ext cx="3339900" cy="26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7" name="Google Shape;207;p6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208" name="Google Shape;208;p6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09" name="Google Shape;209;p6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AF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6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00CE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6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00CE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" name="Google Shape;212;p6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13" name="Google Shape;213;p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4" name="Google Shape;214;p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5" name="Google Shape;215;p6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16" name="Google Shape;216;p6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217" name="Google Shape;217;p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6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AFF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9"/>
          <p:cNvSpPr txBox="1">
            <a:spLocks noGrp="1"/>
          </p:cNvSpPr>
          <p:nvPr>
            <p:ph type="body" idx="1"/>
          </p:nvPr>
        </p:nvSpPr>
        <p:spPr>
          <a:xfrm>
            <a:off x="457200" y="3852828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Clr>
                <a:srgbClr val="00CEF6"/>
              </a:buClr>
              <a:buSzPts val="1400"/>
              <a:buNone/>
              <a:defRPr sz="1400">
                <a:solidFill>
                  <a:srgbClr val="00CEF6"/>
                </a:solidFill>
              </a:defRPr>
            </a:lvl1pPr>
          </a:lstStyle>
          <a:p>
            <a:endParaRPr/>
          </a:p>
        </p:txBody>
      </p:sp>
      <p:sp>
        <p:nvSpPr>
          <p:cNvPr id="336" name="Google Shape;336;p9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37" name="Google Shape;337;p9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38" name="Google Shape;338;p9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AF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9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00CE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9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00CE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" name="Google Shape;341;p9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42" name="Google Shape;342;p9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43" name="Google Shape;343;p9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44" name="Google Shape;344;p9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45" name="Google Shape;345;p9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346" name="Google Shape;346;p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1" name="Google Shape;371;p9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9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9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9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AFF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9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AF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00CE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00CE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AFF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30;p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3"/>
          <p:cNvSpPr txBox="1">
            <a:spLocks noGrp="1"/>
          </p:cNvSpPr>
          <p:nvPr>
            <p:ph type="ctrTitle"/>
          </p:nvPr>
        </p:nvSpPr>
        <p:spPr>
          <a:xfrm>
            <a:off x="3229812" y="2818224"/>
            <a:ext cx="561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2020 Safe Roads Competit</a:t>
            </a:r>
            <a:r>
              <a:rPr lang="en-CA" dirty="0"/>
              <a:t>ion </a:t>
            </a:r>
            <a:endParaRPr dirty="0"/>
          </a:p>
        </p:txBody>
      </p:sp>
      <p:sp>
        <p:nvSpPr>
          <p:cNvPr id="3" name="Google Shape;472;p14">
            <a:extLst>
              <a:ext uri="{FF2B5EF4-FFF2-40B4-BE49-F238E27FC236}">
                <a16:creationId xmlns:a16="http://schemas.microsoft.com/office/drawing/2014/main" id="{7D092444-168C-4AC3-9AF8-D074CC65567D}"/>
              </a:ext>
            </a:extLst>
          </p:cNvPr>
          <p:cNvSpPr txBox="1"/>
          <p:nvPr/>
        </p:nvSpPr>
        <p:spPr>
          <a:xfrm>
            <a:off x="4373619" y="4089089"/>
            <a:ext cx="4466493" cy="700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CA" sz="1600" dirty="0">
                <a:solidFill>
                  <a:srgbClr val="28324A"/>
                </a:solidFill>
                <a:latin typeface="Oswald" panose="020B0604020202020204" charset="0"/>
                <a:ea typeface="Source Sans Pro"/>
                <a:cs typeface="Source Sans Pro"/>
                <a:sym typeface="Source Sans Pro"/>
              </a:rPr>
              <a:t>Shrey Shah, Cheng Wang, Sumit Chaudhary, Bibhav Rimal (George Brown College) </a:t>
            </a:r>
            <a:endParaRPr sz="1600" dirty="0">
              <a:solidFill>
                <a:srgbClr val="28324A"/>
              </a:solidFill>
              <a:latin typeface="Oswald" panose="020B0604020202020204" charset="0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2C4797-8E13-406B-9393-9A783EAE6C64}"/>
              </a:ext>
            </a:extLst>
          </p:cNvPr>
          <p:cNvSpPr txBox="1"/>
          <p:nvPr/>
        </p:nvSpPr>
        <p:spPr>
          <a:xfrm>
            <a:off x="122945" y="170558"/>
            <a:ext cx="8805113" cy="29238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Insights for Road Safety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B9EDEE-5D9E-438B-AFC4-BA91E2F36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46" y="609499"/>
            <a:ext cx="4080519" cy="183332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7" name="Google Shape;781;p39">
            <a:extLst>
              <a:ext uri="{FF2B5EF4-FFF2-40B4-BE49-F238E27FC236}">
                <a16:creationId xmlns:a16="http://schemas.microsoft.com/office/drawing/2014/main" id="{C86D4715-0274-4F1F-ADBB-073AB72405D4}"/>
              </a:ext>
            </a:extLst>
          </p:cNvPr>
          <p:cNvSpPr txBox="1">
            <a:spLocks/>
          </p:cNvSpPr>
          <p:nvPr/>
        </p:nvSpPr>
        <p:spPr>
          <a:xfrm>
            <a:off x="4776984" y="597536"/>
            <a:ext cx="4151074" cy="20968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/>
            <a:r>
              <a:rPr lang="en-US" b="1" dirty="0"/>
              <a:t>Gardiner Expressway had a significant pattern: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fatal accidents happened during evening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fatal accidents were due to over-speeding.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mitigate the above risk, installation of a better lighting system, and warning signs for drivers is recommended.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Speeding camera should be used on this stretch to enhance traffic control.</a:t>
            </a:r>
          </a:p>
        </p:txBody>
      </p:sp>
      <p:sp>
        <p:nvSpPr>
          <p:cNvPr id="8" name="Google Shape;781;p39">
            <a:extLst>
              <a:ext uri="{FF2B5EF4-FFF2-40B4-BE49-F238E27FC236}">
                <a16:creationId xmlns:a16="http://schemas.microsoft.com/office/drawing/2014/main" id="{AA6C4DEB-2294-407C-B846-4254358F5A20}"/>
              </a:ext>
            </a:extLst>
          </p:cNvPr>
          <p:cNvSpPr txBox="1">
            <a:spLocks/>
          </p:cNvSpPr>
          <p:nvPr/>
        </p:nvSpPr>
        <p:spPr>
          <a:xfrm>
            <a:off x="606055" y="2694377"/>
            <a:ext cx="8322003" cy="17226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/>
            <a:r>
              <a:rPr lang="en-US" b="1" dirty="0"/>
              <a:t>Insights related to top 3 age groups prone to fatality: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Drunk Driving contributed to more than 20% of driver related fatalities.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Speeding contributed to more than 50% of driver related fatalities.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the “type of involvement” in a fatality is maximum “Driver” related, it is considered as the main cause of fatalities.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Contributing factors to main cause are : Drunk Driving and Over Speeding.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effect being loss of life on part of Passengers and Pedestrians in addition to Driver.</a:t>
            </a:r>
          </a:p>
        </p:txBody>
      </p:sp>
      <p:grpSp>
        <p:nvGrpSpPr>
          <p:cNvPr id="10" name="Google Shape;716;p31">
            <a:extLst>
              <a:ext uri="{FF2B5EF4-FFF2-40B4-BE49-F238E27FC236}">
                <a16:creationId xmlns:a16="http://schemas.microsoft.com/office/drawing/2014/main" id="{FF8F2786-D111-4B1A-B804-73CF5F01780F}"/>
              </a:ext>
            </a:extLst>
          </p:cNvPr>
          <p:cNvGrpSpPr/>
          <p:nvPr/>
        </p:nvGrpSpPr>
        <p:grpSpPr>
          <a:xfrm>
            <a:off x="326914" y="2583714"/>
            <a:ext cx="279141" cy="455052"/>
            <a:chOff x="6730350" y="2315900"/>
            <a:chExt cx="257700" cy="420100"/>
          </a:xfrm>
        </p:grpSpPr>
        <p:sp>
          <p:nvSpPr>
            <p:cNvPr id="11" name="Google Shape;717;p31">
              <a:extLst>
                <a:ext uri="{FF2B5EF4-FFF2-40B4-BE49-F238E27FC236}">
                  <a16:creationId xmlns:a16="http://schemas.microsoft.com/office/drawing/2014/main" id="{853A9B16-F3F4-40B8-AB0B-B2252BECF559}"/>
                </a:ext>
              </a:extLst>
            </p:cNvPr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18;p31">
              <a:extLst>
                <a:ext uri="{FF2B5EF4-FFF2-40B4-BE49-F238E27FC236}">
                  <a16:creationId xmlns:a16="http://schemas.microsoft.com/office/drawing/2014/main" id="{CFDA7282-0001-494E-978B-EDB3285FC121}"/>
                </a:ext>
              </a:extLst>
            </p:cNvPr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19;p31">
              <a:extLst>
                <a:ext uri="{FF2B5EF4-FFF2-40B4-BE49-F238E27FC236}">
                  <a16:creationId xmlns:a16="http://schemas.microsoft.com/office/drawing/2014/main" id="{B3E56602-9CD7-4497-BEF6-924A850377DE}"/>
                </a:ext>
              </a:extLst>
            </p:cNvPr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20;p31">
              <a:extLst>
                <a:ext uri="{FF2B5EF4-FFF2-40B4-BE49-F238E27FC236}">
                  <a16:creationId xmlns:a16="http://schemas.microsoft.com/office/drawing/2014/main" id="{869F4ABD-B52F-4CDE-A16F-A9335DB77B2A}"/>
                </a:ext>
              </a:extLst>
            </p:cNvPr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21;p31">
              <a:extLst>
                <a:ext uri="{FF2B5EF4-FFF2-40B4-BE49-F238E27FC236}">
                  <a16:creationId xmlns:a16="http://schemas.microsoft.com/office/drawing/2014/main" id="{702502F7-A472-4344-8872-EB2AD809E3BF}"/>
                </a:ext>
              </a:extLst>
            </p:cNvPr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712;p31">
            <a:extLst>
              <a:ext uri="{FF2B5EF4-FFF2-40B4-BE49-F238E27FC236}">
                <a16:creationId xmlns:a16="http://schemas.microsoft.com/office/drawing/2014/main" id="{A3624DF4-9D1F-4202-8106-ACE5B8827129}"/>
              </a:ext>
            </a:extLst>
          </p:cNvPr>
          <p:cNvGrpSpPr/>
          <p:nvPr/>
        </p:nvGrpSpPr>
        <p:grpSpPr>
          <a:xfrm>
            <a:off x="4367016" y="650149"/>
            <a:ext cx="409967" cy="368696"/>
            <a:chOff x="5275975" y="4344850"/>
            <a:chExt cx="470150" cy="398125"/>
          </a:xfrm>
        </p:grpSpPr>
        <p:sp>
          <p:nvSpPr>
            <p:cNvPr id="17" name="Google Shape;713;p31">
              <a:extLst>
                <a:ext uri="{FF2B5EF4-FFF2-40B4-BE49-F238E27FC236}">
                  <a16:creationId xmlns:a16="http://schemas.microsoft.com/office/drawing/2014/main" id="{41CB71EC-A140-4335-829C-3145EDFA9D6E}"/>
                </a:ext>
              </a:extLst>
            </p:cNvPr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CE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14;p31">
              <a:extLst>
                <a:ext uri="{FF2B5EF4-FFF2-40B4-BE49-F238E27FC236}">
                  <a16:creationId xmlns:a16="http://schemas.microsoft.com/office/drawing/2014/main" id="{6469A3F5-1189-4D64-A5EC-42F8CAD169BB}"/>
                </a:ext>
              </a:extLst>
            </p:cNvPr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00CE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15;p31">
              <a:extLst>
                <a:ext uri="{FF2B5EF4-FFF2-40B4-BE49-F238E27FC236}">
                  <a16:creationId xmlns:a16="http://schemas.microsoft.com/office/drawing/2014/main" id="{6E438A35-E724-400D-A708-159C4BC801A5}"/>
                </a:ext>
              </a:extLst>
            </p:cNvPr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00CE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0144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2C4797-8E13-406B-9393-9A783EAE6C64}"/>
              </a:ext>
            </a:extLst>
          </p:cNvPr>
          <p:cNvSpPr txBox="1"/>
          <p:nvPr/>
        </p:nvSpPr>
        <p:spPr>
          <a:xfrm>
            <a:off x="122945" y="170558"/>
            <a:ext cx="8805113" cy="307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Recommendations</a:t>
            </a:r>
          </a:p>
        </p:txBody>
      </p:sp>
      <p:sp>
        <p:nvSpPr>
          <p:cNvPr id="8" name="Google Shape;781;p39">
            <a:extLst>
              <a:ext uri="{FF2B5EF4-FFF2-40B4-BE49-F238E27FC236}">
                <a16:creationId xmlns:a16="http://schemas.microsoft.com/office/drawing/2014/main" id="{AA6C4DEB-2294-407C-B846-4254358F5A20}"/>
              </a:ext>
            </a:extLst>
          </p:cNvPr>
          <p:cNvSpPr txBox="1">
            <a:spLocks/>
          </p:cNvSpPr>
          <p:nvPr/>
        </p:nvSpPr>
        <p:spPr>
          <a:xfrm>
            <a:off x="300361" y="871243"/>
            <a:ext cx="8109992" cy="3230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/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Since the “type of involvement” in a fatality is maximum “Driver” related, following preventive measures are recommended: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Zero tolerance on drunk driving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Reducing the allowable blood alcohol limit while driving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Impounding the vehicle for a greater number of days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As part of increased monitoring, install speeding cameras at locations where maximum fatalities are being reported, especially in Scarborough and in Toronto &amp; East York region.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Install flashing yellow beacons  ahead of mid block to warn the road users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Social media, if utilized properly, will help to raise people’s vigilance related to consequences of disobeying traffic rules.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Explore the concept of “Blood Money” payment by driver, incase, found guilty of causing fatality.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9" name="Google Shape;701;p31">
            <a:extLst>
              <a:ext uri="{FF2B5EF4-FFF2-40B4-BE49-F238E27FC236}">
                <a16:creationId xmlns:a16="http://schemas.microsoft.com/office/drawing/2014/main" id="{E21E2BBA-12CD-477A-9DBB-28E43CE3D817}"/>
              </a:ext>
            </a:extLst>
          </p:cNvPr>
          <p:cNvGrpSpPr/>
          <p:nvPr/>
        </p:nvGrpSpPr>
        <p:grpSpPr>
          <a:xfrm>
            <a:off x="300361" y="623880"/>
            <a:ext cx="464314" cy="494725"/>
            <a:chOff x="5970800" y="1619250"/>
            <a:chExt cx="428650" cy="456725"/>
          </a:xfrm>
        </p:grpSpPr>
        <p:sp>
          <p:nvSpPr>
            <p:cNvPr id="10" name="Google Shape;702;p31">
              <a:extLst>
                <a:ext uri="{FF2B5EF4-FFF2-40B4-BE49-F238E27FC236}">
                  <a16:creationId xmlns:a16="http://schemas.microsoft.com/office/drawing/2014/main" id="{D3B60349-316C-4E42-B6EB-63FD2568282A}"/>
                </a:ext>
              </a:extLst>
            </p:cNvPr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AFF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03;p31">
              <a:extLst>
                <a:ext uri="{FF2B5EF4-FFF2-40B4-BE49-F238E27FC236}">
                  <a16:creationId xmlns:a16="http://schemas.microsoft.com/office/drawing/2014/main" id="{5FC8557F-5B60-44B3-8852-D0A61A0CE99F}"/>
                </a:ext>
              </a:extLst>
            </p:cNvPr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AFF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04;p31">
              <a:extLst>
                <a:ext uri="{FF2B5EF4-FFF2-40B4-BE49-F238E27FC236}">
                  <a16:creationId xmlns:a16="http://schemas.microsoft.com/office/drawing/2014/main" id="{C2D00254-A9FA-409E-AD78-53B8CC5CD86B}"/>
                </a:ext>
              </a:extLst>
            </p:cNvPr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AFF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05;p31">
              <a:extLst>
                <a:ext uri="{FF2B5EF4-FFF2-40B4-BE49-F238E27FC236}">
                  <a16:creationId xmlns:a16="http://schemas.microsoft.com/office/drawing/2014/main" id="{523CB44E-F44D-463C-9B88-1A0732A037C1}"/>
                </a:ext>
              </a:extLst>
            </p:cNvPr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AFF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06;p31">
              <a:extLst>
                <a:ext uri="{FF2B5EF4-FFF2-40B4-BE49-F238E27FC236}">
                  <a16:creationId xmlns:a16="http://schemas.microsoft.com/office/drawing/2014/main" id="{5A2AD0B4-9212-4A24-B631-40C5FE4766AC}"/>
                </a:ext>
              </a:extLst>
            </p:cNvPr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AFF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31851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37"/>
          <p:cNvSpPr txBox="1">
            <a:spLocks noGrp="1"/>
          </p:cNvSpPr>
          <p:nvPr>
            <p:ph type="ctrTitle" idx="4294967295"/>
          </p:nvPr>
        </p:nvSpPr>
        <p:spPr>
          <a:xfrm>
            <a:off x="1381475" y="315345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latin typeface="Calibri" panose="020F0502020204030204" pitchFamily="34" charset="0"/>
                <a:cs typeface="Calibri" panose="020F0502020204030204" pitchFamily="34" charset="0"/>
              </a:rPr>
              <a:t>Contact Information</a:t>
            </a:r>
          </a:p>
        </p:txBody>
      </p:sp>
      <p:sp>
        <p:nvSpPr>
          <p:cNvPr id="767" name="Google Shape;767;p37"/>
          <p:cNvSpPr txBox="1">
            <a:spLocks noGrp="1"/>
          </p:cNvSpPr>
          <p:nvPr>
            <p:ph type="subTitle" idx="4294967295"/>
          </p:nvPr>
        </p:nvSpPr>
        <p:spPr>
          <a:xfrm>
            <a:off x="1275150" y="1475145"/>
            <a:ext cx="6593700" cy="19166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Shrey Shah – shreyshah31@gmail.com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Cheng Wang – cheng.wang@georgebrown.ca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Sumit Chaudhary – sumit.chaudhary@georgebrown.ca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Bibhav Rimal – bibhav.rimal@georgebrown.ca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/>
          </a:p>
        </p:txBody>
      </p:sp>
      <p:sp>
        <p:nvSpPr>
          <p:cNvPr id="768" name="Google Shape;768;p37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6"/>
          <p:cNvSpPr txBox="1">
            <a:spLocks noGrp="1"/>
          </p:cNvSpPr>
          <p:nvPr>
            <p:ph type="title"/>
          </p:nvPr>
        </p:nvSpPr>
        <p:spPr>
          <a:xfrm>
            <a:off x="457200" y="103231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Table of Contents </a:t>
            </a:r>
            <a:endParaRPr sz="3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2" name="Google Shape;262;p16"/>
          <p:cNvSpPr txBox="1">
            <a:spLocks noGrp="1"/>
          </p:cNvSpPr>
          <p:nvPr>
            <p:ph type="body" idx="1"/>
          </p:nvPr>
        </p:nvSpPr>
        <p:spPr>
          <a:xfrm>
            <a:off x="457200" y="98130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Executive Summary </a:t>
            </a:r>
          </a:p>
          <a:p>
            <a:pPr marL="171450" indent="-1714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Analysis </a:t>
            </a:r>
          </a:p>
          <a:p>
            <a:pPr marL="171450" indent="-1714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Insights </a:t>
            </a:r>
          </a:p>
          <a:p>
            <a:pPr marL="171450" indent="-171450"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Recommendations </a:t>
            </a:r>
          </a:p>
        </p:txBody>
      </p:sp>
      <p:sp>
        <p:nvSpPr>
          <p:cNvPr id="263" name="Google Shape;263;p16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26" name="Picture 2" descr="Image result for toronto roads image high definition">
            <a:extLst>
              <a:ext uri="{FF2B5EF4-FFF2-40B4-BE49-F238E27FC236}">
                <a16:creationId xmlns:a16="http://schemas.microsoft.com/office/drawing/2014/main" id="{7A849167-5A03-4367-A7BE-E627FBFC0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377" y="879248"/>
            <a:ext cx="5624623" cy="3066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7241D2-1C90-416E-ADE8-117DE328A73B}"/>
              </a:ext>
            </a:extLst>
          </p:cNvPr>
          <p:cNvSpPr txBox="1"/>
          <p:nvPr/>
        </p:nvSpPr>
        <p:spPr>
          <a:xfrm>
            <a:off x="3519377" y="3945276"/>
            <a:ext cx="27219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>
                <a:latin typeface="Calibri" panose="020F0502020204030204" pitchFamily="34" charset="0"/>
                <a:cs typeface="Calibri" panose="020F0502020204030204" pitchFamily="34" charset="0"/>
              </a:rPr>
              <a:t>Image Courtesy: City of Toronto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4"/>
          <p:cNvSpPr txBox="1">
            <a:spLocks noGrp="1"/>
          </p:cNvSpPr>
          <p:nvPr>
            <p:ph type="title"/>
          </p:nvPr>
        </p:nvSpPr>
        <p:spPr>
          <a:xfrm>
            <a:off x="1073700" y="157057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Executive Summary </a:t>
            </a:r>
            <a:endParaRPr sz="3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0" name="Google Shape;470;p14"/>
          <p:cNvSpPr txBox="1"/>
          <p:nvPr/>
        </p:nvSpPr>
        <p:spPr>
          <a:xfrm>
            <a:off x="1073700" y="799416"/>
            <a:ext cx="7409473" cy="385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“Safety First” is a well-known motto, however, incidents still happen.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Fatality is the most severe outcome of an unsafe incident on any road. Loss of life (fatality), accounted for 611 cases out of approx. 12000 cases reported during 2008 - 2018.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In this analytical study, the data provided was drilled deep  into top 3 age groups (20-24, 25-29, 55-59) which accounted for maximum fatal cases.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Separating the grain from chaff, the causes were analyzed, and series of recommendations were generated, which included increase in penalty on drunk driving and reduction in allowable blood alcohol limit.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Primary objective of this study is to prevent the most severe outcome i.e. Fatality; which is in line with “Vision Zero Roadmap”.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  <a:sym typeface="Source Sans Pro"/>
              </a:rPr>
              <a:t>It is expected that after implementation of recommended corrective actions, there will be a cascading effect leading to a significant reduction in other less severe incidents.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73" name="Google Shape;473;p14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4A5472-3DCC-4BE6-A522-562AD435C689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2" y="725306"/>
            <a:ext cx="3934536" cy="259395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9619BE9-73BE-42BA-8443-6E799316EE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229574"/>
              </p:ext>
            </p:extLst>
          </p:nvPr>
        </p:nvGraphicFramePr>
        <p:xfrm>
          <a:off x="309203" y="3319260"/>
          <a:ext cx="3934535" cy="971721"/>
        </p:xfrm>
        <a:graphic>
          <a:graphicData uri="http://schemas.openxmlformats.org/drawingml/2006/table">
            <a:tbl>
              <a:tblPr firstRow="1" firstCol="1" bandRow="1">
                <a:tableStyleId>{558687A4-B2BB-4BDF-BF7C-32F4E9D5D603}</a:tableStyleId>
              </a:tblPr>
              <a:tblGrid>
                <a:gridCol w="1981818">
                  <a:extLst>
                    <a:ext uri="{9D8B030D-6E8A-4147-A177-3AD203B41FA5}">
                      <a16:colId xmlns:a16="http://schemas.microsoft.com/office/drawing/2014/main" val="1780003692"/>
                    </a:ext>
                  </a:extLst>
                </a:gridCol>
                <a:gridCol w="1952717">
                  <a:extLst>
                    <a:ext uri="{9D8B030D-6E8A-4147-A177-3AD203B41FA5}">
                      <a16:colId xmlns:a16="http://schemas.microsoft.com/office/drawing/2014/main" val="3764843068"/>
                    </a:ext>
                  </a:extLst>
                </a:gridCol>
              </a:tblGrid>
              <a:tr h="299972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Top 3 Age Groups </a:t>
                      </a:r>
                      <a:endParaRPr lang="en-CA" sz="1500" b="1" i="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No. of People Injured </a:t>
                      </a:r>
                      <a:endParaRPr lang="en-CA" sz="1500" b="1" i="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2377756"/>
                  </a:ext>
                </a:extLst>
              </a:tr>
              <a:tr h="1399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20-24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755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8508170"/>
                  </a:ext>
                </a:extLst>
              </a:tr>
              <a:tr h="13999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25-29</a:t>
                      </a:r>
                      <a:endParaRPr lang="en-CA" sz="140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681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7766038"/>
                  </a:ext>
                </a:extLst>
              </a:tr>
              <a:tr h="2450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30-34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525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25409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657AFD3-1A57-45E5-AC61-9376937EABD6}"/>
              </a:ext>
            </a:extLst>
          </p:cNvPr>
          <p:cNvSpPr txBox="1"/>
          <p:nvPr/>
        </p:nvSpPr>
        <p:spPr>
          <a:xfrm>
            <a:off x="309202" y="318476"/>
            <a:ext cx="3934536" cy="2308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Analysis 1: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No. of People injured vs. Age Group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0CD445-7DD2-4ADD-A9F2-DD78DC34F273}"/>
              </a:ext>
            </a:extLst>
          </p:cNvPr>
          <p:cNvSpPr txBox="1"/>
          <p:nvPr/>
        </p:nvSpPr>
        <p:spPr>
          <a:xfrm>
            <a:off x="4900262" y="322782"/>
            <a:ext cx="3657600" cy="2308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Analysis 2: No. of Fatalities vs. Age Group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ED8002-1478-4562-951F-51AAA4728B8F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900262" y="725307"/>
            <a:ext cx="3657600" cy="259395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7E7314F-8A1A-4ACD-85F5-5A684F03C4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740396"/>
              </p:ext>
            </p:extLst>
          </p:nvPr>
        </p:nvGraphicFramePr>
        <p:xfrm>
          <a:off x="4896928" y="3319260"/>
          <a:ext cx="3657600" cy="971720"/>
        </p:xfrm>
        <a:graphic>
          <a:graphicData uri="http://schemas.openxmlformats.org/drawingml/2006/table">
            <a:tbl>
              <a:tblPr firstRow="1" firstCol="1" bandRow="1">
                <a:tableStyleId>{558687A4-B2BB-4BDF-BF7C-32F4E9D5D603}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903692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512859651"/>
                    </a:ext>
                  </a:extLst>
                </a:gridCol>
              </a:tblGrid>
              <a:tr h="30198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Top 3 Age Groups</a:t>
                      </a:r>
                      <a:endParaRPr lang="en-CA" sz="1500" b="1" i="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No. of Fatalities</a:t>
                      </a:r>
                      <a:endParaRPr lang="en-CA" sz="1500" b="1" i="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8552309"/>
                  </a:ext>
                </a:extLst>
              </a:tr>
              <a:tr h="2232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20-24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93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5866586"/>
                  </a:ext>
                </a:extLst>
              </a:tr>
              <a:tr h="2232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25-29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73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4691947"/>
                  </a:ext>
                </a:extLst>
              </a:tr>
              <a:tr h="2232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50-54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65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194701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57AFD3-1A57-45E5-AC61-9376937EABD6}"/>
              </a:ext>
            </a:extLst>
          </p:cNvPr>
          <p:cNvSpPr txBox="1"/>
          <p:nvPr/>
        </p:nvSpPr>
        <p:spPr>
          <a:xfrm>
            <a:off x="4178595" y="708560"/>
            <a:ext cx="4629405" cy="346248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 per the criticality-based approach, fatality is more severe than an injury. 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Hence, it was imperative to drill deeper into fatality related aspects for the top 3 age groups 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Source Sans Pro"/>
              </a:rPr>
              <a:t>(20-24, 25-29, 55-59).</a:t>
            </a:r>
            <a:endParaRPr lang="en-US" sz="15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Diving further, the data revealed that “Involvement Type” in a fatal incident was maximum for “Driver”, followed by “Pedestrian” and “Passengers”.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Further investigation about 83 cases of driver involvement revealed the following;</a:t>
            </a:r>
          </a:p>
          <a:p>
            <a:pPr marL="342900" lvl="8" indent="-342900" algn="just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16 cases involved drunk driving</a:t>
            </a:r>
          </a:p>
          <a:p>
            <a:pPr marL="342900" lvl="5" indent="-342900" algn="just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49 cases involved over speeding</a:t>
            </a:r>
          </a:p>
          <a:p>
            <a:pPr marL="342900" lvl="4" indent="-342900" algn="just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 cases from above involved both</a:t>
            </a:r>
          </a:p>
          <a:p>
            <a:pPr marL="342900" lvl="4" indent="-342900" algn="just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6F54E9-606B-40A4-A512-48F5D1510780}"/>
              </a:ext>
            </a:extLst>
          </p:cNvPr>
          <p:cNvSpPr txBox="1"/>
          <p:nvPr/>
        </p:nvSpPr>
        <p:spPr>
          <a:xfrm>
            <a:off x="160316" y="375109"/>
            <a:ext cx="3768589" cy="2308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Analysis 3: Involvement Type in a Fatality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C43C79-EB64-4715-8011-88DC6AB9A55A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60316" y="704850"/>
            <a:ext cx="3768588" cy="27432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C1F373B-99E2-426A-8B39-11895C2639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774576"/>
              </p:ext>
            </p:extLst>
          </p:nvPr>
        </p:nvGraphicFramePr>
        <p:xfrm>
          <a:off x="160316" y="3448050"/>
          <a:ext cx="3768588" cy="899872"/>
        </p:xfrm>
        <a:graphic>
          <a:graphicData uri="http://schemas.openxmlformats.org/drawingml/2006/table">
            <a:tbl>
              <a:tblPr firstRow="1" firstCol="1" bandRow="1">
                <a:tableStyleId>{558687A4-B2BB-4BDF-BF7C-32F4E9D5D603}</a:tableStyleId>
              </a:tblPr>
              <a:tblGrid>
                <a:gridCol w="1884294">
                  <a:extLst>
                    <a:ext uri="{9D8B030D-6E8A-4147-A177-3AD203B41FA5}">
                      <a16:colId xmlns:a16="http://schemas.microsoft.com/office/drawing/2014/main" val="3794990656"/>
                    </a:ext>
                  </a:extLst>
                </a:gridCol>
                <a:gridCol w="1884294">
                  <a:extLst>
                    <a:ext uri="{9D8B030D-6E8A-4147-A177-3AD203B41FA5}">
                      <a16:colId xmlns:a16="http://schemas.microsoft.com/office/drawing/2014/main" val="3613309573"/>
                    </a:ext>
                  </a:extLst>
                </a:gridCol>
              </a:tblGrid>
              <a:tr h="259792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Involvement Type</a:t>
                      </a:r>
                      <a:endParaRPr lang="en-CA" sz="1500" b="1" i="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No. of Fatalities</a:t>
                      </a:r>
                      <a:endParaRPr lang="en-CA" sz="1500" b="1" i="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8373641"/>
                  </a:ext>
                </a:extLst>
              </a:tr>
              <a:tr h="20646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Driver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83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6555245"/>
                  </a:ext>
                </a:extLst>
              </a:tr>
              <a:tr h="21101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Pedestrian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61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06060604"/>
                  </a:ext>
                </a:extLst>
              </a:tr>
              <a:tr h="12810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Passengers</a:t>
                      </a:r>
                      <a:endParaRPr lang="en-CA" sz="140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59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9034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2601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620486" cy="620486"/>
          </a:xfrm>
          <a:prstGeom prst="rtTriangle">
            <a:avLst/>
          </a:prstGeom>
          <a:solidFill>
            <a:srgbClr val="9BC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875211" y="4836148"/>
            <a:ext cx="7509783" cy="1359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0243" y="4767263"/>
            <a:ext cx="499655" cy="273844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8450308" y="4836148"/>
            <a:ext cx="693692" cy="135902"/>
          </a:xfrm>
          <a:prstGeom prst="rect">
            <a:avLst/>
          </a:prstGeom>
          <a:solidFill>
            <a:srgbClr val="9BC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1CD0E2-CC0D-499F-9749-4EA83170CC35}"/>
              </a:ext>
            </a:extLst>
          </p:cNvPr>
          <p:cNvSpPr txBox="1"/>
          <p:nvPr/>
        </p:nvSpPr>
        <p:spPr>
          <a:xfrm>
            <a:off x="537210" y="128005"/>
            <a:ext cx="8230272" cy="29238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Analysis 4: Analyzing Effects of Visibility &amp; Road Condition on Fatality </a:t>
            </a:r>
          </a:p>
        </p:txBody>
      </p:sp>
      <p:sp>
        <p:nvSpPr>
          <p:cNvPr id="24" name="Rektangel 76">
            <a:extLst>
              <a:ext uri="{FF2B5EF4-FFF2-40B4-BE49-F238E27FC236}">
                <a16:creationId xmlns:a16="http://schemas.microsoft.com/office/drawing/2014/main" id="{4BEA58C1-C501-429D-BCEF-9A541C9CD4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0310" y="869064"/>
            <a:ext cx="1497107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Aft>
                <a:spcPts val="450"/>
              </a:spcAft>
            </a:pPr>
            <a:r>
              <a:rPr lang="en-US" altLang="en-US" sz="1200" noProof="1">
                <a:solidFill>
                  <a:srgbClr val="FFFFFF"/>
                </a:solidFill>
                <a:latin typeface="+mj-lt"/>
              </a:rPr>
              <a:t>Lorem Ipsum</a:t>
            </a:r>
          </a:p>
        </p:txBody>
      </p:sp>
      <p:sp>
        <p:nvSpPr>
          <p:cNvPr id="25" name="Rektangel 76">
            <a:extLst>
              <a:ext uri="{FF2B5EF4-FFF2-40B4-BE49-F238E27FC236}">
                <a16:creationId xmlns:a16="http://schemas.microsoft.com/office/drawing/2014/main" id="{83549F93-2C27-4689-B3C4-6F30CC8411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6924" y="869064"/>
            <a:ext cx="1497107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Aft>
                <a:spcPts val="450"/>
              </a:spcAft>
            </a:pPr>
            <a:r>
              <a:rPr lang="en-US" altLang="en-US" sz="1200" noProof="1">
                <a:solidFill>
                  <a:srgbClr val="FFFFFF"/>
                </a:solidFill>
                <a:latin typeface="+mj-lt"/>
              </a:rPr>
              <a:t>Lorem Ipsum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27E2EE-3AB6-41CF-BE74-A32B9BCD5D9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rcRect l="2277" t="3539" b="1"/>
          <a:stretch/>
        </p:blipFill>
        <p:spPr>
          <a:xfrm>
            <a:off x="620486" y="490347"/>
            <a:ext cx="3657600" cy="2286000"/>
          </a:xfrm>
          <a:prstGeom prst="rect">
            <a:avLst/>
          </a:prstGeom>
          <a:ln w="19050">
            <a:solidFill>
              <a:schemeClr val="tx1">
                <a:alpha val="99000"/>
              </a:schemeClr>
            </a:solidFill>
          </a:ln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52EE322-502F-4CE6-BFA3-4C3974F916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581027"/>
              </p:ext>
            </p:extLst>
          </p:nvPr>
        </p:nvGraphicFramePr>
        <p:xfrm>
          <a:off x="620486" y="2789185"/>
          <a:ext cx="3657600" cy="655320"/>
        </p:xfrm>
        <a:graphic>
          <a:graphicData uri="http://schemas.openxmlformats.org/drawingml/2006/table">
            <a:tbl>
              <a:tblPr firstRow="1" firstCol="1" bandRow="1">
                <a:tableStyleId>{558687A4-B2BB-4BDF-BF7C-32F4E9D5D603}</a:tableStyleId>
              </a:tblPr>
              <a:tblGrid>
                <a:gridCol w="1570255">
                  <a:extLst>
                    <a:ext uri="{9D8B030D-6E8A-4147-A177-3AD203B41FA5}">
                      <a16:colId xmlns:a16="http://schemas.microsoft.com/office/drawing/2014/main" val="4140900515"/>
                    </a:ext>
                  </a:extLst>
                </a:gridCol>
                <a:gridCol w="2087345">
                  <a:extLst>
                    <a:ext uri="{9D8B030D-6E8A-4147-A177-3AD203B41FA5}">
                      <a16:colId xmlns:a16="http://schemas.microsoft.com/office/drawing/2014/main" val="17049634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Visibility</a:t>
                      </a:r>
                      <a:endParaRPr lang="en-CA" sz="1500" b="1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5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No. of Fatalities</a:t>
                      </a:r>
                      <a:endParaRPr lang="en-CA" sz="1500" b="1" i="0" u="none" strike="noStrike" cap="non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19615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Clear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164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828941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Rainy</a:t>
                      </a:r>
                      <a:endParaRPr lang="en-CA" sz="140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23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6445836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38047E97-14D5-41D6-A513-5720D7D7E8C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/>
          <a:srcRect l="1078" t="3466"/>
          <a:stretch/>
        </p:blipFill>
        <p:spPr>
          <a:xfrm>
            <a:off x="5053964" y="490347"/>
            <a:ext cx="3657600" cy="2286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648D0BC-CAFF-4748-B7C6-3BAF1C3335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833242"/>
              </p:ext>
            </p:extLst>
          </p:nvPr>
        </p:nvGraphicFramePr>
        <p:xfrm>
          <a:off x="5053964" y="2789185"/>
          <a:ext cx="3657600" cy="655320"/>
        </p:xfrm>
        <a:graphic>
          <a:graphicData uri="http://schemas.openxmlformats.org/drawingml/2006/table">
            <a:tbl>
              <a:tblPr firstRow="1" firstCol="1" bandRow="1">
                <a:tableStyleId>{558687A4-B2BB-4BDF-BF7C-32F4E9D5D603}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417678474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7054295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5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Road Condition</a:t>
                      </a:r>
                      <a:endParaRPr lang="en-CA" sz="1500" b="1" i="0" u="none" strike="noStrike" cap="non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5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No. of Fatalities</a:t>
                      </a:r>
                      <a:endParaRPr lang="en-CA" sz="1500" b="1" i="0" u="none" strike="noStrike" cap="non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234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Dry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155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24689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Wet</a:t>
                      </a:r>
                      <a:endParaRPr lang="en-CA" sz="140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35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755330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6D798EC3-7EED-4581-AF6E-9D6091334362}"/>
              </a:ext>
            </a:extLst>
          </p:cNvPr>
          <p:cNvSpPr txBox="1"/>
          <p:nvPr/>
        </p:nvSpPr>
        <p:spPr>
          <a:xfrm>
            <a:off x="659194" y="3521659"/>
            <a:ext cx="7986304" cy="64633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Maximum fatalities were reported when: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Visibility was “Clear”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Road condition was “Dry” </a:t>
            </a:r>
          </a:p>
        </p:txBody>
      </p:sp>
    </p:spTree>
    <p:extLst>
      <p:ext uri="{BB962C8B-B14F-4D97-AF65-F5344CB8AC3E}">
        <p14:creationId xmlns:p14="http://schemas.microsoft.com/office/powerpoint/2010/main" val="3631260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620486" cy="620486"/>
          </a:xfrm>
          <a:prstGeom prst="rtTriangle">
            <a:avLst/>
          </a:prstGeom>
          <a:solidFill>
            <a:srgbClr val="9BC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875211" y="4836148"/>
            <a:ext cx="7509783" cy="1359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0243" y="4767263"/>
            <a:ext cx="499655" cy="273844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8450308" y="4836148"/>
            <a:ext cx="693692" cy="135902"/>
          </a:xfrm>
          <a:prstGeom prst="rect">
            <a:avLst/>
          </a:prstGeom>
          <a:solidFill>
            <a:srgbClr val="9BC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4" name="Rektangel 76">
            <a:extLst>
              <a:ext uri="{FF2B5EF4-FFF2-40B4-BE49-F238E27FC236}">
                <a16:creationId xmlns:a16="http://schemas.microsoft.com/office/drawing/2014/main" id="{4BEA58C1-C501-429D-BCEF-9A541C9CD4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0310" y="869064"/>
            <a:ext cx="1497107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Aft>
                <a:spcPts val="450"/>
              </a:spcAft>
            </a:pPr>
            <a:r>
              <a:rPr lang="en-US" altLang="en-US" sz="1200" noProof="1">
                <a:solidFill>
                  <a:srgbClr val="FFFFFF"/>
                </a:solidFill>
                <a:latin typeface="+mj-lt"/>
              </a:rPr>
              <a:t>Lorem Ipsum</a:t>
            </a:r>
          </a:p>
        </p:txBody>
      </p:sp>
      <p:sp>
        <p:nvSpPr>
          <p:cNvPr id="25" name="Rektangel 76">
            <a:extLst>
              <a:ext uri="{FF2B5EF4-FFF2-40B4-BE49-F238E27FC236}">
                <a16:creationId xmlns:a16="http://schemas.microsoft.com/office/drawing/2014/main" id="{83549F93-2C27-4689-B3C4-6F30CC8411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6924" y="869064"/>
            <a:ext cx="1497107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Aft>
                <a:spcPts val="450"/>
              </a:spcAft>
            </a:pPr>
            <a:r>
              <a:rPr lang="en-US" altLang="en-US" sz="1200" noProof="1">
                <a:solidFill>
                  <a:srgbClr val="FFFFFF"/>
                </a:solidFill>
                <a:latin typeface="+mj-lt"/>
              </a:rPr>
              <a:t>Lorem Ipsum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814A5B-C7D3-46D5-BB8A-36952CCE5E43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75152" y="520093"/>
            <a:ext cx="3657600" cy="23188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6B77FC-AE9B-46E7-8674-0EC86A67791C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165382" y="522355"/>
            <a:ext cx="3657600" cy="2286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008C80A-6247-4BE8-8B41-A130310B23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70567"/>
              </p:ext>
            </p:extLst>
          </p:nvPr>
        </p:nvGraphicFramePr>
        <p:xfrm>
          <a:off x="654207" y="2848622"/>
          <a:ext cx="3672968" cy="1097280"/>
        </p:xfrm>
        <a:graphic>
          <a:graphicData uri="http://schemas.openxmlformats.org/drawingml/2006/table">
            <a:tbl>
              <a:tblPr firstRow="1" firstCol="1" bandRow="1">
                <a:tableStyleId>{558687A4-B2BB-4BDF-BF7C-32F4E9D5D603}</a:tableStyleId>
              </a:tblPr>
              <a:tblGrid>
                <a:gridCol w="2323229">
                  <a:extLst>
                    <a:ext uri="{9D8B030D-6E8A-4147-A177-3AD203B41FA5}">
                      <a16:colId xmlns:a16="http://schemas.microsoft.com/office/drawing/2014/main" val="4223372136"/>
                    </a:ext>
                  </a:extLst>
                </a:gridCol>
                <a:gridCol w="1349739">
                  <a:extLst>
                    <a:ext uri="{9D8B030D-6E8A-4147-A177-3AD203B41FA5}">
                      <a16:colId xmlns:a16="http://schemas.microsoft.com/office/drawing/2014/main" val="3384283891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5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Vehicle Type</a:t>
                      </a:r>
                      <a:endParaRPr lang="en-CA" sz="1500" b="1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5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No. of Fatalities</a:t>
                      </a:r>
                      <a:endParaRPr lang="en-CA" sz="1500" b="1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9217853"/>
                  </a:ext>
                </a:extLst>
              </a:tr>
              <a:tr h="1689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Automobile &amp; Station Wagon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82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48207726"/>
                  </a:ext>
                </a:extLst>
              </a:tr>
              <a:tr h="3378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Pickup Truck, Passenger van and delivery van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for each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888320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E97355B-250A-40AA-9D99-219810E6E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99749"/>
              </p:ext>
            </p:extLst>
          </p:nvPr>
        </p:nvGraphicFramePr>
        <p:xfrm>
          <a:off x="5150013" y="2812089"/>
          <a:ext cx="3672968" cy="1088932"/>
        </p:xfrm>
        <a:graphic>
          <a:graphicData uri="http://schemas.openxmlformats.org/drawingml/2006/table">
            <a:tbl>
              <a:tblPr firstRow="1" firstCol="1" bandRow="1">
                <a:tableStyleId>{558687A4-B2BB-4BDF-BF7C-32F4E9D5D603}</a:tableStyleId>
              </a:tblPr>
              <a:tblGrid>
                <a:gridCol w="1836484">
                  <a:extLst>
                    <a:ext uri="{9D8B030D-6E8A-4147-A177-3AD203B41FA5}">
                      <a16:colId xmlns:a16="http://schemas.microsoft.com/office/drawing/2014/main" val="1253074796"/>
                    </a:ext>
                  </a:extLst>
                </a:gridCol>
                <a:gridCol w="1836484">
                  <a:extLst>
                    <a:ext uri="{9D8B030D-6E8A-4147-A177-3AD203B41FA5}">
                      <a16:colId xmlns:a16="http://schemas.microsoft.com/office/drawing/2014/main" val="244988621"/>
                    </a:ext>
                  </a:extLst>
                </a:gridCol>
              </a:tblGrid>
              <a:tr h="28656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Location </a:t>
                      </a:r>
                      <a:endParaRPr lang="en-CA" sz="15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No. of Fatalities</a:t>
                      </a:r>
                      <a:endParaRPr lang="en-CA" sz="15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9814490"/>
                  </a:ext>
                </a:extLst>
              </a:tr>
              <a:tr h="2674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Mid-Block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36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1760562"/>
                  </a:ext>
                </a:extLst>
              </a:tr>
              <a:tr h="2674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Intersection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  <a:endParaRPr lang="en-CA" sz="1400" dirty="0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75963454"/>
                  </a:ext>
                </a:extLst>
              </a:tr>
              <a:tr h="2674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Calibri" panose="020F0502020204030204" pitchFamily="34" charset="0"/>
                          <a:sym typeface="Arial"/>
                        </a:rPr>
                        <a:t>Park, Private Property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CA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Calibri" panose="020F0502020204030204" pitchFamily="34" charset="0"/>
                          <a:sym typeface="Arial"/>
                        </a:rPr>
                        <a:t>1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449119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FDF2F79-D9E7-4DCC-BD5E-7A64365B6D3B}"/>
              </a:ext>
            </a:extLst>
          </p:cNvPr>
          <p:cNvSpPr txBox="1"/>
          <p:nvPr/>
        </p:nvSpPr>
        <p:spPr>
          <a:xfrm>
            <a:off x="675151" y="123487"/>
            <a:ext cx="8147831" cy="29238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Analysis 5: Analyzing Effects of Vehicle Type &amp; Road Location on Fatality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AD55CA-50D4-415B-98DF-41FF51AAFE17}"/>
              </a:ext>
            </a:extLst>
          </p:cNvPr>
          <p:cNvSpPr txBox="1"/>
          <p:nvPr/>
        </p:nvSpPr>
        <p:spPr>
          <a:xfrm>
            <a:off x="675151" y="3948189"/>
            <a:ext cx="8147830" cy="64633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Maximum fatalities were reported when: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Vehicle Type was “Automobile &amp; Station Wagon”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Location was “Mid Block” </a:t>
            </a:r>
          </a:p>
        </p:txBody>
      </p:sp>
    </p:spTree>
    <p:extLst>
      <p:ext uri="{BB962C8B-B14F-4D97-AF65-F5344CB8AC3E}">
        <p14:creationId xmlns:p14="http://schemas.microsoft.com/office/powerpoint/2010/main" val="3200520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22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3210F9-0119-487F-8D7B-E61059D87CD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22945" y="966195"/>
            <a:ext cx="4572000" cy="32004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A9A3C6-5252-48C3-B42C-C0052EA552A2}"/>
              </a:ext>
            </a:extLst>
          </p:cNvPr>
          <p:cNvSpPr txBox="1"/>
          <p:nvPr/>
        </p:nvSpPr>
        <p:spPr>
          <a:xfrm>
            <a:off x="122945" y="170558"/>
            <a:ext cx="8805113" cy="58477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Analysis 6: Analyzing Combined Effect of Major Factors on Fatality, Based on  Geographic Locations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258AD34-DCF4-45E2-A67B-8FEB2E8E5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3064" y="781644"/>
            <a:ext cx="4134994" cy="355924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Effect of following major factors was considered on top 3 Age groups prone to fatality;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Road Condition (Dry)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Visibility (Clear)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Vehicle Type ( Station Wagon)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 of People Involved ( Driver, Pedestrian, and Passenger) </a:t>
            </a:r>
          </a:p>
          <a:p>
            <a:pPr marL="457200" lvl="1" indent="-355600">
              <a:spcBef>
                <a:spcPts val="600"/>
              </a:spcBef>
              <a:buSzPts val="2000"/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Analysis of above combinations revealed following insights;</a:t>
            </a:r>
          </a:p>
          <a:p>
            <a:pPr marL="844550" lvl="2" indent="-285750">
              <a:spcBef>
                <a:spcPts val="600"/>
              </a:spcBef>
              <a:buSzPts val="2000"/>
              <a:buFont typeface="Wingdings" panose="05000000000000000000" pitchFamily="2" charset="2"/>
              <a:buChar char="Ø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2" indent="-355600">
              <a:spcBef>
                <a:spcPts val="600"/>
              </a:spcBef>
              <a:buSzPts val="2000"/>
              <a:buFont typeface="Wingdings" panose="05000000000000000000" pitchFamily="2" charset="2"/>
              <a:buChar char="Ø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2" indent="-355600">
              <a:spcBef>
                <a:spcPts val="600"/>
              </a:spcBef>
              <a:buSzPts val="2000"/>
              <a:buFont typeface="Wingdings" panose="05000000000000000000" pitchFamily="2" charset="2"/>
              <a:buChar char="Ø"/>
            </a:pPr>
            <a:endParaRPr lang="en-US" sz="14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0D0977F-AD3A-4395-810B-320DFC3F2A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153933"/>
              </p:ext>
            </p:extLst>
          </p:nvPr>
        </p:nvGraphicFramePr>
        <p:xfrm>
          <a:off x="5004079" y="2961402"/>
          <a:ext cx="4016976" cy="1371600"/>
        </p:xfrm>
        <a:graphic>
          <a:graphicData uri="http://schemas.openxmlformats.org/drawingml/2006/table">
            <a:tbl>
              <a:tblPr firstRow="1" bandRow="1">
                <a:tableStyleId>{558687A4-B2BB-4BDF-BF7C-32F4E9D5D603}</a:tableStyleId>
              </a:tblPr>
              <a:tblGrid>
                <a:gridCol w="1240248">
                  <a:extLst>
                    <a:ext uri="{9D8B030D-6E8A-4147-A177-3AD203B41FA5}">
                      <a16:colId xmlns:a16="http://schemas.microsoft.com/office/drawing/2014/main" val="2832581041"/>
                    </a:ext>
                  </a:extLst>
                </a:gridCol>
                <a:gridCol w="1388364">
                  <a:extLst>
                    <a:ext uri="{9D8B030D-6E8A-4147-A177-3AD203B41FA5}">
                      <a16:colId xmlns:a16="http://schemas.microsoft.com/office/drawing/2014/main" val="2506645702"/>
                    </a:ext>
                  </a:extLst>
                </a:gridCol>
                <a:gridCol w="1388364">
                  <a:extLst>
                    <a:ext uri="{9D8B030D-6E8A-4147-A177-3AD203B41FA5}">
                      <a16:colId xmlns:a16="http://schemas.microsoft.com/office/drawing/2014/main" val="22759470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No. of Cases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No. of People Involved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824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Mid-Block (Orange Dots)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28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994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Intersection (Purple Dots)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762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2C4797-8E13-406B-9393-9A783EAE6C64}"/>
              </a:ext>
            </a:extLst>
          </p:cNvPr>
          <p:cNvSpPr txBox="1"/>
          <p:nvPr/>
        </p:nvSpPr>
        <p:spPr>
          <a:xfrm>
            <a:off x="187946" y="77022"/>
            <a:ext cx="8805113" cy="58477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Analysis 7: Analyzing Combined Effect of Traffic Control / No Traffic Control with Daylight / No Daylight on Fatality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D1B599A-3620-4733-A93C-10434BCF81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489273"/>
              </p:ext>
            </p:extLst>
          </p:nvPr>
        </p:nvGraphicFramePr>
        <p:xfrm>
          <a:off x="187946" y="661797"/>
          <a:ext cx="8835474" cy="3926626"/>
        </p:xfrm>
        <a:graphic>
          <a:graphicData uri="http://schemas.openxmlformats.org/drawingml/2006/table">
            <a:tbl>
              <a:tblPr firstRow="1" bandRow="1">
                <a:tableStyleId>{558687A4-B2BB-4BDF-BF7C-32F4E9D5D603}</a:tableStyleId>
              </a:tblPr>
              <a:tblGrid>
                <a:gridCol w="1069675">
                  <a:extLst>
                    <a:ext uri="{9D8B030D-6E8A-4147-A177-3AD203B41FA5}">
                      <a16:colId xmlns:a16="http://schemas.microsoft.com/office/drawing/2014/main" val="4244376489"/>
                    </a:ext>
                  </a:extLst>
                </a:gridCol>
                <a:gridCol w="3076624">
                  <a:extLst>
                    <a:ext uri="{9D8B030D-6E8A-4147-A177-3AD203B41FA5}">
                      <a16:colId xmlns:a16="http://schemas.microsoft.com/office/drawing/2014/main" val="2877083654"/>
                    </a:ext>
                  </a:extLst>
                </a:gridCol>
                <a:gridCol w="790130">
                  <a:extLst>
                    <a:ext uri="{9D8B030D-6E8A-4147-A177-3AD203B41FA5}">
                      <a16:colId xmlns:a16="http://schemas.microsoft.com/office/drawing/2014/main" val="2617658242"/>
                    </a:ext>
                  </a:extLst>
                </a:gridCol>
                <a:gridCol w="3126864">
                  <a:extLst>
                    <a:ext uri="{9D8B030D-6E8A-4147-A177-3AD203B41FA5}">
                      <a16:colId xmlns:a16="http://schemas.microsoft.com/office/drawing/2014/main" val="3272862940"/>
                    </a:ext>
                  </a:extLst>
                </a:gridCol>
                <a:gridCol w="772181">
                  <a:extLst>
                    <a:ext uri="{9D8B030D-6E8A-4147-A177-3AD203B41FA5}">
                      <a16:colId xmlns:a16="http://schemas.microsoft.com/office/drawing/2014/main" val="4108597797"/>
                    </a:ext>
                  </a:extLst>
                </a:gridCol>
              </a:tblGrid>
              <a:tr h="39105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Traffic Control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1" dirty="0"/>
                        <a:t>(Blue Dots </a:t>
                      </a:r>
                      <a:r>
                        <a:rPr lang="en-US" sz="1200" b="1" dirty="0">
                          <a:sym typeface="Wingdings" panose="05000000000000000000" pitchFamily="2" charset="2"/>
                        </a:rPr>
                        <a:t> Intersection </a:t>
                      </a:r>
                      <a:r>
                        <a:rPr lang="en-US" sz="1200" b="1" dirty="0"/>
                        <a:t>)</a:t>
                      </a:r>
                    </a:p>
                    <a:p>
                      <a:pPr algn="ctr"/>
                      <a:endParaRPr lang="en-US" sz="1200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No Traffic Control </a:t>
                      </a:r>
                    </a:p>
                    <a:p>
                      <a:pPr algn="ctr"/>
                      <a:r>
                        <a:rPr lang="en-US" sz="1200" b="1" dirty="0"/>
                        <a:t>(Orange Dots </a:t>
                      </a:r>
                      <a:r>
                        <a:rPr lang="en-US" sz="1200" b="1" dirty="0">
                          <a:sym typeface="Wingdings" panose="05000000000000000000" pitchFamily="2" charset="2"/>
                        </a:rPr>
                        <a:t> Mid Block </a:t>
                      </a:r>
                      <a:r>
                        <a:rPr lang="en-US" sz="1200" b="1" dirty="0"/>
                        <a:t>)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787019"/>
                  </a:ext>
                </a:extLst>
              </a:tr>
              <a:tr h="614447">
                <a:tc rowSpan="2"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cs typeface="Arial"/>
                          <a:sym typeface="Arial"/>
                        </a:rPr>
                        <a:t>Daylight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Fatality: </a:t>
                      </a:r>
                    </a:p>
                    <a:p>
                      <a:pPr algn="ctr"/>
                      <a:r>
                        <a:rPr lang="en-US" sz="1000" dirty="0"/>
                        <a:t>6 cases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Fatality: 11 cases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464594"/>
                  </a:ext>
                </a:extLst>
              </a:tr>
              <a:tr h="6144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Speeding: 2 people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Speeding:10 people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9165340"/>
                  </a:ext>
                </a:extLst>
              </a:tr>
              <a:tr h="39105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1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7 nos. people involved in 6 cases of fatality. 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 </a:t>
                      </a:r>
                      <a:r>
                        <a:rPr lang="en-US" sz="1100" i="1" dirty="0"/>
                        <a:t>15 nos. people involved in 11 cases of fatality. </a:t>
                      </a:r>
                    </a:p>
                    <a:p>
                      <a:pPr algn="ctr"/>
                      <a:r>
                        <a:rPr lang="en-US" sz="1100" i="1" dirty="0"/>
                        <a:t>1 case was at an intersection.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824277"/>
                  </a:ext>
                </a:extLst>
              </a:tr>
              <a:tr h="594486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Dusk/ Dark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Fatality: </a:t>
                      </a:r>
                    </a:p>
                    <a:p>
                      <a:pPr algn="ctr"/>
                      <a:r>
                        <a:rPr lang="en-US" sz="1000" dirty="0"/>
                        <a:t>9 cases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Fatality: 23 cases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7200881"/>
                  </a:ext>
                </a:extLst>
              </a:tr>
              <a:tr h="5944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Speeding: 3 people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Speeding:21 people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369808"/>
                  </a:ext>
                </a:extLst>
              </a:tr>
              <a:tr h="39105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i="1" dirty="0"/>
                        <a:t>9 nos. people involved in 9 cases of fatality.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i="1" dirty="0"/>
                        <a:t>27 nos. people involved in 23 cases of fatality.</a:t>
                      </a:r>
                    </a:p>
                    <a:p>
                      <a:pPr algn="ctr"/>
                      <a:r>
                        <a:rPr lang="en-US" sz="1100" i="1" dirty="0"/>
                        <a:t>5 cases happened at an intersection.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727908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842374B5-D83B-43EB-8CBC-43DAA8C399A9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575313" y="2996257"/>
            <a:ext cx="2286000" cy="1143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E56025-0AE0-4D0B-AC98-01DEFB5C80AC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459822" y="1347610"/>
            <a:ext cx="2286000" cy="1143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8C57F2A-F8F6-44DA-B686-A03BAA16BAAF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599974" y="1342591"/>
            <a:ext cx="2282605" cy="1143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14B17C-D09E-47AA-AFA1-182903E3E1B6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5458123" y="2996257"/>
            <a:ext cx="2286000" cy="1143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0108433"/>
      </p:ext>
    </p:extLst>
  </p:cSld>
  <p:clrMapOvr>
    <a:masterClrMapping/>
  </p:clrMapOvr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1095</Words>
  <Application>Microsoft Office PowerPoint</Application>
  <PresentationFormat>On-screen Show (16:9)</PresentationFormat>
  <Paragraphs>166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Source Sans Pro</vt:lpstr>
      <vt:lpstr>Oswald</vt:lpstr>
      <vt:lpstr>Arial</vt:lpstr>
      <vt:lpstr>Wingdings</vt:lpstr>
      <vt:lpstr>Calibri</vt:lpstr>
      <vt:lpstr>Quince template</vt:lpstr>
      <vt:lpstr>2020 Safe Roads Competition </vt:lpstr>
      <vt:lpstr>Table of Contents </vt:lpstr>
      <vt:lpstr>Executive Summary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Contact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 Safe Roads Competition</dc:title>
  <dc:creator>shrey shah</dc:creator>
  <cp:lastModifiedBy>shrey shah</cp:lastModifiedBy>
  <cp:revision>152</cp:revision>
  <dcterms:modified xsi:type="dcterms:W3CDTF">2020-04-17T19:52:12Z</dcterms:modified>
</cp:coreProperties>
</file>